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4" r:id="rId3"/>
    <p:sldId id="274" r:id="rId4"/>
    <p:sldId id="262" r:id="rId5"/>
    <p:sldId id="272" r:id="rId6"/>
    <p:sldId id="265" r:id="rId7"/>
    <p:sldId id="270" r:id="rId8"/>
    <p:sldId id="268" r:id="rId9"/>
    <p:sldId id="269" r:id="rId10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0D3E"/>
    <a:srgbClr val="F7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/>
    <p:restoredTop sz="94694"/>
  </p:normalViewPr>
  <p:slideViewPr>
    <p:cSldViewPr>
      <p:cViewPr varScale="1">
        <p:scale>
          <a:sx n="135" d="100"/>
          <a:sy n="135" d="100"/>
        </p:scale>
        <p:origin x="184" y="6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6B1F61B-F843-F0BF-5E24-9592571923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2259"/>
            <a:ext cx="9525000" cy="535781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05B7F34-1825-F513-B4BA-6F3E274D4B3E}"/>
              </a:ext>
            </a:extLst>
          </p:cNvPr>
          <p:cNvSpPr/>
          <p:nvPr userDrawn="1"/>
        </p:nvSpPr>
        <p:spPr>
          <a:xfrm>
            <a:off x="-457200" y="-244704"/>
            <a:ext cx="9982200" cy="5422701"/>
          </a:xfrm>
          <a:prstGeom prst="rect">
            <a:avLst/>
          </a:prstGeom>
          <a:solidFill>
            <a:schemeClr val="tx1">
              <a:alpha val="148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30A72F-B75B-3E24-1074-662665FDFDD7}"/>
              </a:ext>
            </a:extLst>
          </p:cNvPr>
          <p:cNvSpPr txBox="1"/>
          <p:nvPr userDrawn="1"/>
        </p:nvSpPr>
        <p:spPr>
          <a:xfrm>
            <a:off x="4191000" y="1406991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AASECT</a:t>
            </a:r>
          </a:p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Annual</a:t>
            </a:r>
          </a:p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Conference</a:t>
            </a:r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1EE597DD-F0BF-EED7-FC94-57BF21CC29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14453"/>
            <a:ext cx="1790700" cy="406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F9E9A06-29E3-96FF-5703-EFD1877E99DF}"/>
              </a:ext>
            </a:extLst>
          </p:cNvPr>
          <p:cNvSpPr txBox="1"/>
          <p:nvPr userDrawn="1"/>
        </p:nvSpPr>
        <p:spPr>
          <a:xfrm>
            <a:off x="4305300" y="3344159"/>
            <a:ext cx="4038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0" dirty="0">
                <a:solidFill>
                  <a:srgbClr val="F79000"/>
                </a:solidFill>
                <a:latin typeface="Sinkin Sans 700 Bold" pitchFamily="2" charset="77"/>
              </a:rPr>
              <a:t>San Francisco June 7–11</a:t>
            </a:r>
          </a:p>
        </p:txBody>
      </p:sp>
    </p:spTree>
    <p:extLst>
      <p:ext uri="{BB962C8B-B14F-4D97-AF65-F5344CB8AC3E}">
        <p14:creationId xmlns:p14="http://schemas.microsoft.com/office/powerpoint/2010/main" val="102493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8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2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6B1F61B-F843-F0BF-5E24-9592571923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2259"/>
            <a:ext cx="9525000" cy="535781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05B7F34-1825-F513-B4BA-6F3E274D4B3E}"/>
              </a:ext>
            </a:extLst>
          </p:cNvPr>
          <p:cNvSpPr/>
          <p:nvPr userDrawn="1"/>
        </p:nvSpPr>
        <p:spPr>
          <a:xfrm>
            <a:off x="-457200" y="-279201"/>
            <a:ext cx="9982200" cy="5422701"/>
          </a:xfrm>
          <a:prstGeom prst="rect">
            <a:avLst/>
          </a:prstGeom>
          <a:solidFill>
            <a:schemeClr val="tx1">
              <a:alpha val="148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30A72F-B75B-3E24-1074-662665FDFDD7}"/>
              </a:ext>
            </a:extLst>
          </p:cNvPr>
          <p:cNvSpPr txBox="1"/>
          <p:nvPr userDrawn="1"/>
        </p:nvSpPr>
        <p:spPr>
          <a:xfrm>
            <a:off x="4114800" y="1432561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AASECT</a:t>
            </a:r>
          </a:p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Annual</a:t>
            </a:r>
          </a:p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Conference</a:t>
            </a:r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1EE597DD-F0BF-EED7-FC94-57BF21CC29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14453"/>
            <a:ext cx="1790700" cy="406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F9E9A06-29E3-96FF-5703-EFD1877E99DF}"/>
              </a:ext>
            </a:extLst>
          </p:cNvPr>
          <p:cNvSpPr txBox="1"/>
          <p:nvPr userDrawn="1"/>
        </p:nvSpPr>
        <p:spPr>
          <a:xfrm>
            <a:off x="4191000" y="3333690"/>
            <a:ext cx="4038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0" dirty="0">
                <a:solidFill>
                  <a:srgbClr val="F79000"/>
                </a:solidFill>
                <a:latin typeface="Sinkin Sans 700 Bold" pitchFamily="2" charset="77"/>
              </a:rPr>
              <a:t>Virtual Program May 15–19</a:t>
            </a:r>
          </a:p>
        </p:txBody>
      </p:sp>
    </p:spTree>
    <p:extLst>
      <p:ext uri="{BB962C8B-B14F-4D97-AF65-F5344CB8AC3E}">
        <p14:creationId xmlns:p14="http://schemas.microsoft.com/office/powerpoint/2010/main" val="366584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6B1F61B-F843-F0BF-5E24-9592571923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2259"/>
            <a:ext cx="9525000" cy="535781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05B7F34-1825-F513-B4BA-6F3E274D4B3E}"/>
              </a:ext>
            </a:extLst>
          </p:cNvPr>
          <p:cNvSpPr/>
          <p:nvPr userDrawn="1"/>
        </p:nvSpPr>
        <p:spPr>
          <a:xfrm>
            <a:off x="-419100" y="-212259"/>
            <a:ext cx="9982200" cy="5422701"/>
          </a:xfrm>
          <a:prstGeom prst="rect">
            <a:avLst/>
          </a:prstGeom>
          <a:solidFill>
            <a:schemeClr val="tx1">
              <a:alpha val="148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30A72F-B75B-3E24-1074-662665FDFDD7}"/>
              </a:ext>
            </a:extLst>
          </p:cNvPr>
          <p:cNvSpPr txBox="1"/>
          <p:nvPr userDrawn="1"/>
        </p:nvSpPr>
        <p:spPr>
          <a:xfrm>
            <a:off x="4019550" y="1336155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AASECT</a:t>
            </a:r>
          </a:p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Annual</a:t>
            </a:r>
          </a:p>
          <a:p>
            <a:r>
              <a:rPr lang="en-US" sz="4000" b="1" i="0" dirty="0">
                <a:solidFill>
                  <a:schemeClr val="bg1"/>
                </a:solidFill>
                <a:latin typeface="Sinkin Sans 900 X Black" pitchFamily="2" charset="77"/>
              </a:rPr>
              <a:t>Conference</a:t>
            </a:r>
          </a:p>
        </p:txBody>
      </p:sp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1EE597DD-F0BF-EED7-FC94-57BF21CC29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14453"/>
            <a:ext cx="1790700" cy="406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F9E9A06-29E3-96FF-5703-EFD1877E99DF}"/>
              </a:ext>
            </a:extLst>
          </p:cNvPr>
          <p:cNvSpPr txBox="1"/>
          <p:nvPr userDrawn="1"/>
        </p:nvSpPr>
        <p:spPr>
          <a:xfrm>
            <a:off x="4118335" y="3167348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Sinkin Sans 400 Regular" pitchFamily="2" charset="77"/>
              </a:rPr>
              <a:t>Rediscovering Connection: </a:t>
            </a:r>
          </a:p>
          <a:p>
            <a:pPr algn="l" fontAlgn="base"/>
            <a:r>
              <a:rPr lang="en-US" sz="1400" b="0" i="0" u="none" strike="noStrike" dirty="0">
                <a:solidFill>
                  <a:schemeClr val="bg1"/>
                </a:solidFill>
                <a:effectLst/>
                <a:latin typeface="Sinkin Sans 400 Regular" pitchFamily="2" charset="77"/>
              </a:rPr>
              <a:t>Inspiring Our Collective Imagination</a:t>
            </a:r>
          </a:p>
        </p:txBody>
      </p:sp>
    </p:spTree>
    <p:extLst>
      <p:ext uri="{BB962C8B-B14F-4D97-AF65-F5344CB8AC3E}">
        <p14:creationId xmlns:p14="http://schemas.microsoft.com/office/powerpoint/2010/main" val="425838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4E586A0-F287-662F-653D-ACA7C3F0C846}"/>
              </a:ext>
            </a:extLst>
          </p:cNvPr>
          <p:cNvSpPr/>
          <p:nvPr userDrawn="1"/>
        </p:nvSpPr>
        <p:spPr>
          <a:xfrm>
            <a:off x="0" y="4171950"/>
            <a:ext cx="9144000" cy="971550"/>
          </a:xfrm>
          <a:prstGeom prst="rect">
            <a:avLst/>
          </a:prstGeom>
          <a:solidFill>
            <a:srgbClr val="180D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3200" b="1" i="0">
                <a:latin typeface="Sinkin Sans 700 Bold" pitchFamily="2" charset="77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7431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25859673-E83D-C7EF-1CE7-E33F9E3A1E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0" y="4171950"/>
            <a:ext cx="48577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36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0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1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6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46C205D-BDCE-4676-877D-CB5D308D508B}" type="datetimeFigureOut">
              <a:rPr lang="en-US" smtClean="0"/>
              <a:t>3/9/23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F52D5EA-74B7-45EE-9AFA-A77439B2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4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23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52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176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57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400049"/>
          </a:xfrm>
        </p:spPr>
        <p:txBody>
          <a:bodyPr>
            <a:noAutofit/>
          </a:bodyPr>
          <a:lstStyle/>
          <a:p>
            <a:pPr marL="0" indent="0" algn="ctr">
              <a:spcBef>
                <a:spcPts val="580"/>
              </a:spcBef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 financial relationships or affiliations to disclose.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646A18-E871-6EFF-84ED-45206D082A61}"/>
              </a:ext>
            </a:extLst>
          </p:cNvPr>
          <p:cNvSpPr txBox="1">
            <a:spLocks/>
          </p:cNvSpPr>
          <p:nvPr/>
        </p:nvSpPr>
        <p:spPr>
          <a:xfrm>
            <a:off x="-6285" y="434578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latin typeface="Sinkin Sans 700 Bold" pitchFamily="2" charset="77"/>
              </a:rPr>
              <a:t>Speaker Disclosure(s)</a:t>
            </a:r>
          </a:p>
        </p:txBody>
      </p:sp>
    </p:spTree>
    <p:extLst>
      <p:ext uri="{BB962C8B-B14F-4D97-AF65-F5344CB8AC3E}">
        <p14:creationId xmlns:p14="http://schemas.microsoft.com/office/powerpoint/2010/main" val="181683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333501"/>
            <a:ext cx="8077200" cy="1447799"/>
          </a:xfrm>
        </p:spPr>
        <p:txBody>
          <a:bodyPr>
            <a:noAutofit/>
          </a:bodyPr>
          <a:lstStyle/>
          <a:p>
            <a:pPr marL="0" indent="0" algn="l">
              <a:lnSpc>
                <a:spcPct val="120000"/>
              </a:lnSpc>
              <a:spcBef>
                <a:spcPts val="580"/>
              </a:spcBef>
              <a:buNone/>
              <a:defRPr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 financial relationships or affiliations to disclose.</a:t>
            </a:r>
          </a:p>
          <a:p>
            <a:pPr marL="0" indent="0" algn="l">
              <a:lnSpc>
                <a:spcPct val="120000"/>
              </a:lnSpc>
              <a:spcBef>
                <a:spcPts val="580"/>
              </a:spcBef>
              <a:buNone/>
              <a:defRPr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intend to reference the following off-label or investigational use of drugs or products in my presentation: __________________.</a:t>
            </a:r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646A18-E871-6EFF-84ED-45206D082A61}"/>
              </a:ext>
            </a:extLst>
          </p:cNvPr>
          <p:cNvSpPr txBox="1">
            <a:spLocks/>
          </p:cNvSpPr>
          <p:nvPr/>
        </p:nvSpPr>
        <p:spPr>
          <a:xfrm>
            <a:off x="-6285" y="434578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latin typeface="Sinkin Sans 700 Bold" pitchFamily="2" charset="77"/>
              </a:rPr>
              <a:t>Speaker Disclosure(s)</a:t>
            </a:r>
          </a:p>
        </p:txBody>
      </p:sp>
    </p:spTree>
    <p:extLst>
      <p:ext uri="{BB962C8B-B14F-4D97-AF65-F5344CB8AC3E}">
        <p14:creationId xmlns:p14="http://schemas.microsoft.com/office/powerpoint/2010/main" val="1961756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285999"/>
          </a:xfrm>
        </p:spPr>
        <p:txBody>
          <a:bodyPr>
            <a:noAutofit/>
          </a:bodyPr>
          <a:lstStyle/>
          <a:p>
            <a:pPr marL="0" indent="0" algn="l">
              <a:lnSpc>
                <a:spcPct val="120000"/>
              </a:lnSpc>
              <a:spcBef>
                <a:spcPts val="580"/>
              </a:spcBef>
              <a:buNone/>
              <a:defRPr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a financial affiliation with ________.</a:t>
            </a:r>
          </a:p>
          <a:p>
            <a:pPr marL="0" indent="0" algn="l">
              <a:lnSpc>
                <a:spcPct val="120000"/>
              </a:lnSpc>
              <a:spcBef>
                <a:spcPts val="580"/>
              </a:spcBef>
              <a:buNone/>
              <a:defRPr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received financial support or grant monies from ________ for _________.</a:t>
            </a:r>
          </a:p>
          <a:p>
            <a:pPr marL="0" indent="0" algn="l">
              <a:lnSpc>
                <a:spcPct val="120000"/>
              </a:lnSpc>
              <a:spcBef>
                <a:spcPts val="580"/>
              </a:spcBef>
              <a:buNone/>
              <a:defRPr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received an honorarium from ____________ for giving this presentation.</a:t>
            </a:r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DD764A9-0C5F-FB15-D66E-DE0EE0AD2F08}"/>
              </a:ext>
            </a:extLst>
          </p:cNvPr>
          <p:cNvSpPr txBox="1">
            <a:spLocks/>
          </p:cNvSpPr>
          <p:nvPr/>
        </p:nvSpPr>
        <p:spPr>
          <a:xfrm>
            <a:off x="-6285" y="434578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latin typeface="Sinkin Sans 700 Bold" pitchFamily="2" charset="77"/>
              </a:rPr>
              <a:t>Speaker Disclosure(s)</a:t>
            </a:r>
          </a:p>
        </p:txBody>
      </p:sp>
    </p:spTree>
    <p:extLst>
      <p:ext uri="{BB962C8B-B14F-4D97-AF65-F5344CB8AC3E}">
        <p14:creationId xmlns:p14="http://schemas.microsoft.com/office/powerpoint/2010/main" val="353318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0915" y="1428750"/>
            <a:ext cx="8229600" cy="2514599"/>
          </a:xfrm>
        </p:spPr>
        <p:txBody>
          <a:bodyPr>
            <a:noAutofit/>
          </a:bodyPr>
          <a:lstStyle/>
          <a:p>
            <a:pPr marL="0" indent="0" algn="l">
              <a:lnSpc>
                <a:spcPct val="120000"/>
              </a:lnSpc>
              <a:spcBef>
                <a:spcPts val="580"/>
              </a:spcBef>
              <a:buNone/>
              <a:defRPr/>
            </a:pP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intend to reference the following off-label or investigational use of drugs or products in my presentation: _______________________.</a:t>
            </a:r>
          </a:p>
          <a:p>
            <a:pPr marL="457200" indent="-457200" algn="l">
              <a:lnSpc>
                <a:spcPct val="12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/>
            </a:pPr>
            <a:endParaRPr lang="en-US" sz="2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765B6A1-AD23-38D1-CEF3-E3E0F7846D16}"/>
              </a:ext>
            </a:extLst>
          </p:cNvPr>
          <p:cNvSpPr txBox="1">
            <a:spLocks/>
          </p:cNvSpPr>
          <p:nvPr/>
        </p:nvSpPr>
        <p:spPr>
          <a:xfrm>
            <a:off x="-6285" y="434578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latin typeface="Sinkin Sans 700 Bold" pitchFamily="2" charset="77"/>
              </a:rPr>
              <a:t>Speaker Disclosure(s)</a:t>
            </a:r>
          </a:p>
        </p:txBody>
      </p:sp>
    </p:spTree>
    <p:extLst>
      <p:ext uri="{BB962C8B-B14F-4D97-AF65-F5344CB8AC3E}">
        <p14:creationId xmlns:p14="http://schemas.microsoft.com/office/powerpoint/2010/main" val="1624695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8305800" cy="129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slides are the intellectual property of the presenter(s). They reserve the right to decisions about sharing the slides after the presentation. 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E353E65-F68E-01A2-233A-80DBB4280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0550"/>
            <a:ext cx="9144000" cy="613172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Sinkin Sans 700 Bold" pitchFamily="2" charset="77"/>
              </a:rPr>
              <a:t>Intellectual Property</a:t>
            </a:r>
          </a:p>
        </p:txBody>
      </p:sp>
    </p:spTree>
    <p:extLst>
      <p:ext uri="{BB962C8B-B14F-4D97-AF65-F5344CB8AC3E}">
        <p14:creationId xmlns:p14="http://schemas.microsoft.com/office/powerpoint/2010/main" val="372344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b="1" dirty="0">
              <a:latin typeface="Sinkin Sans 700 Bold" pitchFamily="2" charset="77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628900"/>
          </a:xfrm>
        </p:spPr>
        <p:txBody>
          <a:bodyPr>
            <a:normAutofit/>
          </a:bodyPr>
          <a:lstStyle/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604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137</Words>
  <Application>Microsoft Macintosh PowerPoint</Application>
  <PresentationFormat>On-screen Show (16:9)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Sinkin Sans 400 Regular</vt:lpstr>
      <vt:lpstr>Sinkin Sans 700 Bold</vt:lpstr>
      <vt:lpstr>Sinkin Sans 900 X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Intellectual Property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AASECT 47th ANNUAL CONFERENCE June 3 - 7, 2015 Minneapolis, MN</dc:title>
  <dc:creator>Amanda Bignall</dc:creator>
  <cp:lastModifiedBy>Catherine Wilson</cp:lastModifiedBy>
  <cp:revision>34</cp:revision>
  <cp:lastPrinted>2016-03-18T14:41:49Z</cp:lastPrinted>
  <dcterms:created xsi:type="dcterms:W3CDTF">2015-03-19T12:32:33Z</dcterms:created>
  <dcterms:modified xsi:type="dcterms:W3CDTF">2023-03-09T18:01:38Z</dcterms:modified>
</cp:coreProperties>
</file>